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9" r:id="rId2"/>
    <p:sldId id="260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</p:sldIdLst>
  <p:sldSz cx="9144000" cy="6858000" type="screen4x3"/>
  <p:notesSz cx="6867525" cy="99949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48" userDrawn="1">
          <p15:clr>
            <a:srgbClr val="A4A3A4"/>
          </p15:clr>
        </p15:guide>
        <p15:guide id="2" pos="216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C9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29" autoAdjust="0"/>
  </p:normalViewPr>
  <p:slideViewPr>
    <p:cSldViewPr>
      <p:cViewPr>
        <p:scale>
          <a:sx n="77" d="100"/>
          <a:sy n="77" d="100"/>
        </p:scale>
        <p:origin x="-1176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3180" y="-84"/>
      </p:cViewPr>
      <p:guideLst>
        <p:guide orient="horz" pos="3148"/>
        <p:guide pos="216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928" cy="499745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90008" y="0"/>
            <a:ext cx="2975928" cy="499745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r">
              <a:defRPr sz="1300"/>
            </a:lvl1pPr>
          </a:lstStyle>
          <a:p>
            <a:fld id="{214808D5-C9C4-41DF-9CDC-56FD579D8BDE}" type="datetimeFigureOut">
              <a:rPr lang="nl-NL" smtClean="0"/>
              <a:pPr/>
              <a:t>22-9-2014</a:t>
            </a:fld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90008" y="9493420"/>
            <a:ext cx="2975928" cy="499745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r">
              <a:defRPr sz="1300"/>
            </a:lvl1pPr>
          </a:lstStyle>
          <a:p>
            <a:fld id="{33902014-DA3A-4855-A6D4-BC433F708D6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92701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928" cy="499745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90008" y="0"/>
            <a:ext cx="2975928" cy="499745"/>
          </a:xfrm>
          <a:prstGeom prst="rect">
            <a:avLst/>
          </a:prstGeom>
        </p:spPr>
        <p:txBody>
          <a:bodyPr vert="horz" lIns="96350" tIns="48175" rIns="96350" bIns="48175" rtlCol="0"/>
          <a:lstStyle>
            <a:lvl1pPr algn="r">
              <a:defRPr sz="1300"/>
            </a:lvl1pPr>
          </a:lstStyle>
          <a:p>
            <a:fld id="{FB2FF65E-D5ED-46B1-8102-E3560CB61822}" type="datetimeFigureOut">
              <a:rPr lang="nl-NL" smtClean="0"/>
              <a:pPr/>
              <a:t>22-9-2014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35038" y="749300"/>
            <a:ext cx="4997450" cy="3748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50" tIns="48175" rIns="96350" bIns="48175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6753" y="4747578"/>
            <a:ext cx="5494020" cy="4497705"/>
          </a:xfrm>
          <a:prstGeom prst="rect">
            <a:avLst/>
          </a:prstGeom>
        </p:spPr>
        <p:txBody>
          <a:bodyPr vert="horz" lIns="96350" tIns="48175" rIns="96350" bIns="48175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93420"/>
            <a:ext cx="2975928" cy="499745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l">
              <a:defRPr sz="13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90008" y="9493420"/>
            <a:ext cx="2975928" cy="499745"/>
          </a:xfrm>
          <a:prstGeom prst="rect">
            <a:avLst/>
          </a:prstGeom>
        </p:spPr>
        <p:txBody>
          <a:bodyPr vert="horz" lIns="96350" tIns="48175" rIns="96350" bIns="48175" rtlCol="0" anchor="b"/>
          <a:lstStyle>
            <a:lvl1pPr algn="r">
              <a:defRPr sz="1300"/>
            </a:lvl1pPr>
          </a:lstStyle>
          <a:p>
            <a:fld id="{FBEABDC8-24D6-40FC-B2C7-6675D2788B2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20913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1714480" y="1000108"/>
            <a:ext cx="7215238" cy="50006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dirty="0" smtClean="0"/>
              <a:t>Typ hier de titel van deze dia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1714480" y="2000240"/>
            <a:ext cx="7215238" cy="4214842"/>
          </a:xfrm>
          <a:prstGeom prst="rect">
            <a:avLst/>
          </a:prstGeom>
        </p:spPr>
        <p:txBody>
          <a:bodyPr/>
          <a:lstStyle>
            <a:lvl1pPr>
              <a:spcBef>
                <a:spcPts val="0"/>
              </a:spcBef>
              <a:defRPr sz="2400" baseline="0">
                <a:latin typeface="Arial" pitchFamily="34" charset="0"/>
                <a:cs typeface="Arial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dirty="0" smtClean="0"/>
              <a:t>Tekst 1</a:t>
            </a:r>
          </a:p>
          <a:p>
            <a:pPr lvl="0"/>
            <a:r>
              <a:rPr lang="nl-NL" dirty="0" smtClean="0"/>
              <a:t>Tekst 2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8429652" y="71414"/>
            <a:ext cx="571472" cy="285728"/>
          </a:xfrm>
          <a:prstGeom prst="rect">
            <a:avLst/>
          </a:prstGeom>
        </p:spPr>
        <p:txBody>
          <a:bodyPr/>
          <a:lstStyle>
            <a:lvl1pPr algn="r">
              <a:defRPr sz="11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800602C4-10E8-4F9A-AF49-1F8E7F110EF9}" type="slidenum">
              <a:rPr lang="nl-NL" smtClean="0"/>
              <a:pPr/>
              <a:t>‹nr.›</a:t>
            </a:fld>
            <a:endParaRPr lang="nl-NL" dirty="0"/>
          </a:p>
        </p:txBody>
      </p:sp>
    </p:spTree>
  </p:cSld>
  <p:clrMapOvr>
    <a:masterClrMapping/>
  </p:clrMapOvr>
  <p:hf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D5BBC72-8115-454E-B183-46D49020BABA}" type="datetimeFigureOut">
              <a:rPr lang="nl-NL" smtClean="0"/>
              <a:pPr/>
              <a:t>22-9-2014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53E54B4-4295-4252-8F63-5416CDE56ABA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0694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Afbeelding 14"/>
          <p:cNvPicPr/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6353175"/>
            <a:ext cx="91440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Afbeelding 8" descr="DSC_5106 Klein formaat.jpg"/>
          <p:cNvPicPr>
            <a:picLocks noChangeAspect="1"/>
          </p:cNvPicPr>
          <p:nvPr userDrawn="1"/>
        </p:nvPicPr>
        <p:blipFill>
          <a:blip r:embed="rId6" cstate="print"/>
          <a:srcRect l="27617" t="23541" r="24056" b="4047"/>
          <a:stretch>
            <a:fillRect/>
          </a:stretch>
        </p:blipFill>
        <p:spPr>
          <a:xfrm>
            <a:off x="0" y="0"/>
            <a:ext cx="1643042" cy="1643050"/>
          </a:xfrm>
          <a:prstGeom prst="rect">
            <a:avLst/>
          </a:prstGeom>
        </p:spPr>
      </p:pic>
      <p:sp>
        <p:nvSpPr>
          <p:cNvPr id="16" name="Ruit 15"/>
          <p:cNvSpPr/>
          <p:nvPr userDrawn="1"/>
        </p:nvSpPr>
        <p:spPr>
          <a:xfrm>
            <a:off x="0" y="0"/>
            <a:ext cx="3240000" cy="3240000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2" name="Afbeelding 11" descr="M-transparant.png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142844" y="1071546"/>
            <a:ext cx="1071570" cy="858913"/>
          </a:xfrm>
          <a:prstGeom prst="rect">
            <a:avLst/>
          </a:prstGeom>
        </p:spPr>
      </p:pic>
      <p:pic>
        <p:nvPicPr>
          <p:cNvPr id="13" name="Afbeelding 12" descr="MON-Logo-fc-Photo KLEIN kop.JPG"/>
          <p:cNvPicPr>
            <a:picLocks noChangeAspect="1"/>
          </p:cNvPicPr>
          <p:nvPr userDrawn="1"/>
        </p:nvPicPr>
        <p:blipFill>
          <a:blip r:embed="rId8" cstate="print"/>
          <a:srcRect l="2599"/>
          <a:stretch>
            <a:fillRect/>
          </a:stretch>
        </p:blipFill>
        <p:spPr>
          <a:xfrm>
            <a:off x="142844" y="1928802"/>
            <a:ext cx="1071570" cy="152510"/>
          </a:xfrm>
          <a:prstGeom prst="rect">
            <a:avLst/>
          </a:prstGeom>
        </p:spPr>
      </p:pic>
      <p:sp>
        <p:nvSpPr>
          <p:cNvPr id="14" name="Tekstvak 13"/>
          <p:cNvSpPr txBox="1"/>
          <p:nvPr userDrawn="1"/>
        </p:nvSpPr>
        <p:spPr>
          <a:xfrm>
            <a:off x="214282" y="2071678"/>
            <a:ext cx="107157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6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MAVO - HAVO - VWO</a:t>
            </a:r>
            <a:endParaRPr lang="nl-NL" sz="600" b="1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Afbeelding 9"/>
          <p:cNvPicPr/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43042" y="0"/>
            <a:ext cx="7500958" cy="5048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18" name="Rechthoekige driehoek 17"/>
          <p:cNvSpPr/>
          <p:nvPr userDrawn="1"/>
        </p:nvSpPr>
        <p:spPr>
          <a:xfrm>
            <a:off x="1643042" y="0"/>
            <a:ext cx="540000" cy="540000"/>
          </a:xfrm>
          <a:prstGeom prst="rtTriangl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4" r:id="rId3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atschappelijkestage.nl/voor-leerlingen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893654" y="764704"/>
            <a:ext cx="8229600" cy="1143000"/>
          </a:xfrm>
        </p:spPr>
        <p:txBody>
          <a:bodyPr/>
          <a:lstStyle/>
          <a:p>
            <a:r>
              <a:rPr lang="nl-NL" dirty="0" smtClean="0"/>
              <a:t>Gastles: Maatschappelijke stage</a:t>
            </a:r>
            <a:endParaRPr lang="nl-N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333502"/>
            <a:ext cx="6768752" cy="3849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1730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25129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55A4"/>
                </a:solidFill>
                <a:latin typeface="Arial" charset="0"/>
              </a:rPr>
              <a:t/>
            </a:r>
            <a:br>
              <a:rPr lang="en-US" b="1" dirty="0" smtClean="0">
                <a:solidFill>
                  <a:srgbClr val="0055A4"/>
                </a:solidFill>
                <a:latin typeface="Arial" charset="0"/>
              </a:rPr>
            </a:br>
            <a:r>
              <a:rPr lang="en-US" sz="3600" b="1" dirty="0" err="1" smtClean="0">
                <a:solidFill>
                  <a:srgbClr val="0055A4"/>
                </a:solidFill>
                <a:latin typeface="Arial" charset="0"/>
              </a:rPr>
              <a:t>Voorbereiding</a:t>
            </a:r>
            <a:r>
              <a:rPr lang="en-US" sz="3600" b="1" dirty="0" smtClean="0">
                <a:solidFill>
                  <a:srgbClr val="0055A4"/>
                </a:solidFill>
                <a:latin typeface="Arial" charset="0"/>
              </a:rPr>
              <a:t> </a:t>
            </a:r>
            <a:r>
              <a:rPr lang="en-US" sz="3600" b="1" dirty="0" err="1" smtClean="0">
                <a:solidFill>
                  <a:srgbClr val="0055A4"/>
                </a:solidFill>
                <a:latin typeface="Arial" charset="0"/>
              </a:rPr>
              <a:t>leerling</a:t>
            </a:r>
            <a:r>
              <a:rPr lang="en-US" sz="3600" b="1" dirty="0" smtClean="0">
                <a:solidFill>
                  <a:srgbClr val="0055A4"/>
                </a:solidFill>
                <a:latin typeface="Arial" charset="0"/>
              </a:rPr>
              <a:t> op school;</a:t>
            </a:r>
            <a:r>
              <a:rPr lang="en-US" b="1" dirty="0" smtClean="0">
                <a:solidFill>
                  <a:srgbClr val="0055A4"/>
                </a:solidFill>
                <a:latin typeface="Arial" charset="0"/>
              </a:rPr>
              <a:t/>
            </a:r>
            <a:br>
              <a:rPr lang="en-US" b="1" dirty="0" smtClean="0">
                <a:solidFill>
                  <a:srgbClr val="0055A4"/>
                </a:solidFill>
                <a:latin typeface="Arial" charset="0"/>
              </a:rPr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4525963"/>
          </a:xfrm>
        </p:spPr>
        <p:txBody>
          <a:bodyPr/>
          <a:lstStyle/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</a:pPr>
            <a:r>
              <a:rPr lang="en-US" b="1" dirty="0" err="1" smtClean="0">
                <a:latin typeface="Arial" charset="0"/>
              </a:rPr>
              <a:t>Mentoren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spreken</a:t>
            </a:r>
            <a:r>
              <a:rPr lang="en-US" dirty="0" smtClean="0">
                <a:latin typeface="Arial" charset="0"/>
              </a:rPr>
              <a:t> met </a:t>
            </a:r>
            <a:r>
              <a:rPr lang="en-US" dirty="0" err="1" smtClean="0">
                <a:latin typeface="Arial" charset="0"/>
              </a:rPr>
              <a:t>jou</a:t>
            </a:r>
            <a:r>
              <a:rPr lang="en-US" dirty="0" smtClean="0">
                <a:latin typeface="Arial" charset="0"/>
              </a:rPr>
              <a:t> over de </a:t>
            </a:r>
            <a:r>
              <a:rPr lang="en-US" dirty="0" err="1" smtClean="0">
                <a:latin typeface="Arial" charset="0"/>
              </a:rPr>
              <a:t>MaS</a:t>
            </a:r>
            <a:endParaRPr lang="en-US" dirty="0" smtClean="0">
              <a:latin typeface="Arial" charset="0"/>
            </a:endParaRPr>
          </a:p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</a:pPr>
            <a:endParaRPr lang="en-US" dirty="0" smtClean="0">
              <a:latin typeface="Arial" charset="0"/>
            </a:endParaRPr>
          </a:p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</a:pPr>
            <a:r>
              <a:rPr lang="en-US" dirty="0" smtClean="0">
                <a:latin typeface="Arial" charset="0"/>
              </a:rPr>
              <a:t>Je bent </a:t>
            </a:r>
            <a:r>
              <a:rPr lang="en-US" dirty="0" err="1" smtClean="0">
                <a:latin typeface="Arial" charset="0"/>
              </a:rPr>
              <a:t>verzekerd</a:t>
            </a:r>
            <a:r>
              <a:rPr lang="en-US" dirty="0" smtClean="0">
                <a:latin typeface="Arial" charset="0"/>
              </a:rPr>
              <a:t> via de school</a:t>
            </a:r>
          </a:p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</a:pPr>
            <a:endParaRPr lang="en-US" dirty="0" smtClean="0">
              <a:latin typeface="Arial" charset="0"/>
            </a:endParaRPr>
          </a:p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</a:pPr>
            <a:r>
              <a:rPr lang="en-US" dirty="0" err="1" smtClean="0">
                <a:latin typeface="Arial" charset="0"/>
              </a:rPr>
              <a:t>Bij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problemen</a:t>
            </a:r>
            <a:r>
              <a:rPr lang="en-US" dirty="0" smtClean="0">
                <a:latin typeface="Arial" charset="0"/>
              </a:rPr>
              <a:t> op je </a:t>
            </a:r>
            <a:r>
              <a:rPr lang="en-US" dirty="0" err="1" smtClean="0">
                <a:latin typeface="Arial" charset="0"/>
              </a:rPr>
              <a:t>stageadres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ga</a:t>
            </a:r>
            <a:r>
              <a:rPr lang="en-US" dirty="0" smtClean="0">
                <a:latin typeface="Arial" charset="0"/>
              </a:rPr>
              <a:t> je </a:t>
            </a:r>
            <a:r>
              <a:rPr lang="en-US" dirty="0" err="1" smtClean="0">
                <a:latin typeface="Arial" charset="0"/>
              </a:rPr>
              <a:t>naar</a:t>
            </a:r>
            <a:r>
              <a:rPr lang="en-US" dirty="0" smtClean="0">
                <a:latin typeface="Arial" charset="0"/>
              </a:rPr>
              <a:t> je mentor</a:t>
            </a: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367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6993" y="102870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0055A4"/>
                </a:solidFill>
                <a:latin typeface="Arial" charset="0"/>
              </a:rPr>
              <a:t>Nazorg</a:t>
            </a:r>
            <a:r>
              <a:rPr lang="en-US" b="1" dirty="0" smtClean="0">
                <a:solidFill>
                  <a:srgbClr val="0055A4"/>
                </a:solidFill>
                <a:latin typeface="Arial" charset="0"/>
              </a:rPr>
              <a:t> en </a:t>
            </a:r>
            <a:r>
              <a:rPr lang="en-US" b="1" dirty="0" err="1" smtClean="0">
                <a:solidFill>
                  <a:srgbClr val="0055A4"/>
                </a:solidFill>
                <a:latin typeface="Arial" charset="0"/>
              </a:rPr>
              <a:t>beloning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nl-NL" b="1" dirty="0" smtClean="0"/>
          </a:p>
          <a:p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-Je kan de stagebieder bedanken door middel van een kaartje of …..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901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141277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55A4"/>
                </a:solidFill>
                <a:latin typeface="Arial" charset="0"/>
              </a:rPr>
              <a:t>MEER INFORMATIE OVER </a:t>
            </a:r>
            <a:r>
              <a:rPr lang="en-US" b="1" dirty="0" err="1" smtClean="0">
                <a:solidFill>
                  <a:srgbClr val="0055A4"/>
                </a:solidFill>
                <a:latin typeface="Arial" charset="0"/>
              </a:rPr>
              <a:t>MaS</a:t>
            </a:r>
            <a:r>
              <a:rPr lang="nl-BE" b="1" dirty="0" smtClean="0">
                <a:solidFill>
                  <a:srgbClr val="0055A4"/>
                </a:solidFill>
                <a:latin typeface="Arial" charset="0"/>
              </a:rPr>
              <a:t/>
            </a:r>
            <a:br>
              <a:rPr lang="nl-BE" b="1" dirty="0" smtClean="0">
                <a:solidFill>
                  <a:srgbClr val="0055A4"/>
                </a:solidFill>
                <a:latin typeface="Arial" charset="0"/>
              </a:rPr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2708920"/>
            <a:ext cx="8229600" cy="4525963"/>
          </a:xfrm>
        </p:spPr>
        <p:txBody>
          <a:bodyPr/>
          <a:lstStyle/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</a:pPr>
            <a:endParaRPr lang="en-US" dirty="0" smtClean="0">
              <a:latin typeface="Arial" charset="0"/>
            </a:endParaRPr>
          </a:p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</a:pPr>
            <a:r>
              <a:rPr lang="en-US" dirty="0" smtClean="0">
                <a:latin typeface="Arial" charset="0"/>
              </a:rPr>
              <a:t>www.maatschappelijkestage.nl</a:t>
            </a:r>
          </a:p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</a:pPr>
            <a:endParaRPr lang="en-US" dirty="0" smtClean="0">
              <a:latin typeface="Arial" charset="0"/>
            </a:endParaRPr>
          </a:p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</a:pPr>
            <a:endParaRPr lang="en-US" dirty="0" smtClean="0">
              <a:latin typeface="Arial" charset="0"/>
            </a:endParaRPr>
          </a:p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</a:pPr>
            <a:r>
              <a:rPr lang="en-US" dirty="0" smtClean="0">
                <a:latin typeface="Arial" charset="0"/>
              </a:rPr>
              <a:t>www.mas4jou.nl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0491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0522" y="1124744"/>
            <a:ext cx="8229600" cy="1143000"/>
          </a:xfrm>
        </p:spPr>
        <p:txBody>
          <a:bodyPr/>
          <a:lstStyle/>
          <a:p>
            <a:r>
              <a:rPr lang="nl-NL" dirty="0" smtClean="0"/>
              <a:t>Stagemarkt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0522" y="2564904"/>
            <a:ext cx="8229600" cy="4525963"/>
          </a:xfrm>
        </p:spPr>
        <p:txBody>
          <a:bodyPr/>
          <a:lstStyle/>
          <a:p>
            <a:r>
              <a:rPr lang="nl-NL" dirty="0" smtClean="0"/>
              <a:t>Maandag </a:t>
            </a:r>
            <a:r>
              <a:rPr lang="nl-NL" dirty="0"/>
              <a:t>6</a:t>
            </a:r>
            <a:r>
              <a:rPr lang="nl-NL" dirty="0" smtClean="0"/>
              <a:t> oktober </a:t>
            </a:r>
          </a:p>
          <a:p>
            <a:r>
              <a:rPr lang="nl-NL" smtClean="0"/>
              <a:t>Van 15.00 t/m 17.30 </a:t>
            </a:r>
            <a:r>
              <a:rPr lang="nl-NL" dirty="0" smtClean="0"/>
              <a:t>uur</a:t>
            </a:r>
          </a:p>
          <a:p>
            <a:r>
              <a:rPr lang="nl-NL" dirty="0" smtClean="0"/>
              <a:t>Gemeentehuis Oss</a:t>
            </a:r>
          </a:p>
          <a:p>
            <a:r>
              <a:rPr lang="nl-NL" dirty="0" smtClean="0"/>
              <a:t>Stagebieders maken kennis met leerlingen</a:t>
            </a:r>
          </a:p>
          <a:p>
            <a:r>
              <a:rPr lang="nl-NL" dirty="0" smtClean="0"/>
              <a:t>Krijgt 1 uur voor bezoek van de stagemarkt</a:t>
            </a:r>
          </a:p>
          <a:p>
            <a:r>
              <a:rPr lang="nl-NL" dirty="0" smtClean="0"/>
              <a:t>Meteen afspraak maken met stagebieder!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0449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3284984"/>
            <a:ext cx="8229600" cy="4525963"/>
          </a:xfrm>
        </p:spPr>
        <p:txBody>
          <a:bodyPr/>
          <a:lstStyle/>
          <a:p>
            <a:r>
              <a:rPr lang="nl-NL" dirty="0" smtClean="0">
                <a:hlinkClick r:id="rId2"/>
              </a:rPr>
              <a:t>http://www.maatschappelijkestage.nl/voor-leerlingen/</a:t>
            </a:r>
            <a:r>
              <a:rPr lang="nl-NL" dirty="0" smtClean="0"/>
              <a:t>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1010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764704"/>
            <a:ext cx="8229600" cy="1143000"/>
          </a:xfrm>
        </p:spPr>
        <p:txBody>
          <a:bodyPr/>
          <a:lstStyle/>
          <a:p>
            <a:r>
              <a:rPr lang="nl-NL" dirty="0" smtClean="0"/>
              <a:t>Doel ‘maatschappelijke stage’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2132856"/>
            <a:ext cx="8229600" cy="4525963"/>
          </a:xfrm>
        </p:spPr>
        <p:txBody>
          <a:bodyPr/>
          <a:lstStyle/>
          <a:p>
            <a:pPr marL="568325" indent="-568325">
              <a:buClr>
                <a:srgbClr val="97CA3D"/>
              </a:buClr>
              <a:buNone/>
            </a:pPr>
            <a:r>
              <a:rPr lang="en-US" dirty="0" err="1" smtClean="0">
                <a:latin typeface="Arial" charset="0"/>
              </a:rPr>
              <a:t>Alle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jongeren</a:t>
            </a:r>
            <a:r>
              <a:rPr lang="en-US" dirty="0" smtClean="0">
                <a:latin typeface="Arial" charset="0"/>
              </a:rPr>
              <a:t>:</a:t>
            </a:r>
          </a:p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</a:pPr>
            <a:r>
              <a:rPr lang="en-US" dirty="0" err="1" smtClean="0">
                <a:latin typeface="Arial" charset="0"/>
              </a:rPr>
              <a:t>Maken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kennis</a:t>
            </a:r>
            <a:r>
              <a:rPr lang="en-US" dirty="0" smtClean="0">
                <a:latin typeface="Arial" charset="0"/>
              </a:rPr>
              <a:t> met het </a:t>
            </a:r>
            <a:r>
              <a:rPr lang="en-US" dirty="0" err="1" smtClean="0">
                <a:latin typeface="Arial" charset="0"/>
              </a:rPr>
              <a:t>vrijwilligerswerk</a:t>
            </a:r>
            <a:endParaRPr lang="en-US" dirty="0" smtClean="0">
              <a:latin typeface="Arial" charset="0"/>
            </a:endParaRPr>
          </a:p>
          <a:p>
            <a:pPr marL="568325" indent="-568325">
              <a:lnSpc>
                <a:spcPct val="60000"/>
              </a:lnSpc>
              <a:buClr>
                <a:srgbClr val="97CA3D"/>
              </a:buClr>
              <a:buFont typeface="Wingdings" pitchFamily="2" charset="2"/>
              <a:buChar char="v"/>
            </a:pPr>
            <a:endParaRPr lang="en-US" dirty="0" smtClean="0">
              <a:latin typeface="Arial" charset="0"/>
            </a:endParaRPr>
          </a:p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</a:pPr>
            <a:r>
              <a:rPr lang="en-US" dirty="0" err="1" smtClean="0">
                <a:latin typeface="Arial" charset="0"/>
              </a:rPr>
              <a:t>Leveren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een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onbetaalde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bijdrage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aan</a:t>
            </a:r>
            <a:r>
              <a:rPr lang="en-US" dirty="0" smtClean="0">
                <a:latin typeface="Arial" charset="0"/>
              </a:rPr>
              <a:t> de </a:t>
            </a:r>
            <a:r>
              <a:rPr lang="en-US" dirty="0" err="1" smtClean="0">
                <a:latin typeface="Arial" charset="0"/>
              </a:rPr>
              <a:t>samenleving</a:t>
            </a:r>
            <a:endParaRPr lang="en-US" dirty="0" smtClean="0">
              <a:latin typeface="Arial" charset="0"/>
            </a:endParaRPr>
          </a:p>
          <a:p>
            <a:pPr marL="568325" indent="-568325">
              <a:lnSpc>
                <a:spcPct val="60000"/>
              </a:lnSpc>
              <a:buClr>
                <a:srgbClr val="97CA3D"/>
              </a:buClr>
              <a:buFont typeface="Wingdings" pitchFamily="2" charset="2"/>
              <a:buChar char="v"/>
            </a:pPr>
            <a:endParaRPr lang="en-US" dirty="0" smtClean="0">
              <a:latin typeface="Arial" charset="0"/>
            </a:endParaRPr>
          </a:p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</a:pPr>
            <a:r>
              <a:rPr lang="en-US" dirty="0" err="1" smtClean="0">
                <a:latin typeface="Arial" charset="0"/>
              </a:rPr>
              <a:t>Ervaren</a:t>
            </a:r>
            <a:r>
              <a:rPr lang="en-US" dirty="0" smtClean="0">
                <a:latin typeface="Arial" charset="0"/>
              </a:rPr>
              <a:t> hoe het is </a:t>
            </a:r>
            <a:r>
              <a:rPr lang="en-US" dirty="0" err="1" smtClean="0">
                <a:latin typeface="Arial" charset="0"/>
              </a:rPr>
              <a:t>om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zinvol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bezig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te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zijn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voor</a:t>
            </a:r>
            <a:r>
              <a:rPr lang="en-US" dirty="0" smtClean="0">
                <a:latin typeface="Arial" charset="0"/>
              </a:rPr>
              <a:t> de </a:t>
            </a:r>
            <a:r>
              <a:rPr lang="en-US" dirty="0" err="1" smtClean="0">
                <a:latin typeface="Arial" charset="0"/>
              </a:rPr>
              <a:t>samenleving</a:t>
            </a:r>
            <a:endParaRPr lang="nl-BE" dirty="0" smtClean="0">
              <a:latin typeface="Arial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7529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31640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NL" b="1" dirty="0" smtClean="0"/>
              <a:t>Praktische Invulling </a:t>
            </a:r>
            <a:r>
              <a:rPr lang="en-US" b="1" dirty="0" err="1" smtClean="0">
                <a:solidFill>
                  <a:srgbClr val="0055A4"/>
                </a:solidFill>
                <a:latin typeface="Arial" charset="0"/>
              </a:rPr>
              <a:t>MaS</a:t>
            </a:r>
            <a:r>
              <a:rPr lang="en-US" b="1" dirty="0" smtClean="0">
                <a:solidFill>
                  <a:srgbClr val="0055A4"/>
                </a:solidFill>
                <a:latin typeface="Arial" charset="0"/>
              </a:rPr>
              <a:t>:</a:t>
            </a:r>
            <a:r>
              <a:rPr lang="nl-BE" b="1" dirty="0" smtClean="0">
                <a:solidFill>
                  <a:srgbClr val="0055A4"/>
                </a:solidFill>
                <a:latin typeface="Arial" charset="0"/>
              </a:rPr>
              <a:t/>
            </a:r>
            <a:br>
              <a:rPr lang="nl-BE" b="1" dirty="0" smtClean="0">
                <a:solidFill>
                  <a:srgbClr val="0055A4"/>
                </a:solidFill>
                <a:latin typeface="Arial" charset="0"/>
              </a:rPr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75656" y="1700808"/>
            <a:ext cx="7211144" cy="4608512"/>
          </a:xfrm>
        </p:spPr>
        <p:txBody>
          <a:bodyPr>
            <a:normAutofit fontScale="85000" lnSpcReduction="10000"/>
          </a:bodyPr>
          <a:lstStyle/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</a:pPr>
            <a:r>
              <a:rPr lang="en-US" dirty="0" err="1" smtClean="0">
                <a:latin typeface="Arial" charset="0"/>
              </a:rPr>
              <a:t>MaS</a:t>
            </a:r>
            <a:r>
              <a:rPr lang="en-US" dirty="0" smtClean="0">
                <a:latin typeface="Arial" charset="0"/>
              </a:rPr>
              <a:t> is 20 </a:t>
            </a:r>
            <a:r>
              <a:rPr lang="en-US" dirty="0" err="1" smtClean="0">
                <a:latin typeface="Arial" charset="0"/>
              </a:rPr>
              <a:t>uur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voor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elke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leerling</a:t>
            </a:r>
            <a:endParaRPr lang="en-US" dirty="0" smtClean="0">
              <a:latin typeface="Arial" charset="0"/>
            </a:endParaRPr>
          </a:p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</a:pPr>
            <a:endParaRPr lang="en-US" dirty="0" smtClean="0">
              <a:latin typeface="Arial" charset="0"/>
            </a:endParaRPr>
          </a:p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</a:pPr>
            <a:r>
              <a:rPr lang="en-US" dirty="0" err="1" smtClean="0">
                <a:latin typeface="Arial" charset="0"/>
              </a:rPr>
              <a:t>MaS</a:t>
            </a:r>
            <a:r>
              <a:rPr lang="en-US" dirty="0" smtClean="0">
                <a:latin typeface="Arial" charset="0"/>
              </a:rPr>
              <a:t>  is </a:t>
            </a:r>
            <a:r>
              <a:rPr lang="en-US" dirty="0" err="1" smtClean="0">
                <a:latin typeface="Arial" charset="0"/>
              </a:rPr>
              <a:t>buiten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lestijd</a:t>
            </a:r>
            <a:r>
              <a:rPr lang="en-US" dirty="0" smtClean="0">
                <a:latin typeface="Arial" charset="0"/>
              </a:rPr>
              <a:t>/ </a:t>
            </a:r>
            <a:r>
              <a:rPr lang="en-US" dirty="0" err="1" smtClean="0">
                <a:latin typeface="Arial" charset="0"/>
              </a:rPr>
              <a:t>schooltijd</a:t>
            </a:r>
            <a:endParaRPr lang="en-US" dirty="0" smtClean="0">
              <a:latin typeface="Arial" charset="0"/>
            </a:endParaRPr>
          </a:p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</a:pPr>
            <a:endParaRPr lang="en-US" dirty="0" smtClean="0">
              <a:latin typeface="Arial" charset="0"/>
            </a:endParaRPr>
          </a:p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</a:pPr>
            <a:r>
              <a:rPr lang="en-US" dirty="0" err="1" smtClean="0">
                <a:latin typeface="Arial" charset="0"/>
              </a:rPr>
              <a:t>MaS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mag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ook</a:t>
            </a:r>
            <a:r>
              <a:rPr lang="en-US" dirty="0" smtClean="0">
                <a:latin typeface="Arial" charset="0"/>
              </a:rPr>
              <a:t> in het weekend/</a:t>
            </a:r>
            <a:r>
              <a:rPr lang="en-US" dirty="0" err="1" smtClean="0">
                <a:latin typeface="Arial" charset="0"/>
              </a:rPr>
              <a:t>vakanties</a:t>
            </a:r>
            <a:endParaRPr lang="en-US" dirty="0" smtClean="0">
              <a:latin typeface="Arial" charset="0"/>
            </a:endParaRPr>
          </a:p>
          <a:p>
            <a:pPr marL="0" indent="0">
              <a:buClr>
                <a:srgbClr val="97CA3D"/>
              </a:buClr>
              <a:buNone/>
            </a:pPr>
            <a:endParaRPr lang="en-US" dirty="0" smtClean="0">
              <a:latin typeface="Arial" charset="0"/>
            </a:endParaRPr>
          </a:p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</a:pPr>
            <a:r>
              <a:rPr lang="en-US" dirty="0" err="1" smtClean="0">
                <a:latin typeface="Arial" charset="0"/>
              </a:rPr>
              <a:t>Schooldagen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v</a:t>
            </a:r>
            <a:r>
              <a:rPr lang="en-US" dirty="0" err="1" smtClean="0">
                <a:latin typeface="Arial" charset="0"/>
              </a:rPr>
              <a:t>anaf</a:t>
            </a:r>
            <a:r>
              <a:rPr lang="en-US" dirty="0" smtClean="0">
                <a:latin typeface="Arial" charset="0"/>
              </a:rPr>
              <a:t> 16.30 tot 22.00 </a:t>
            </a:r>
            <a:r>
              <a:rPr lang="en-US" dirty="0" err="1" smtClean="0">
                <a:latin typeface="Arial" charset="0"/>
              </a:rPr>
              <a:t>uur</a:t>
            </a:r>
            <a:r>
              <a:rPr lang="en-US" dirty="0" smtClean="0">
                <a:latin typeface="Arial" charset="0"/>
              </a:rPr>
              <a:t>.</a:t>
            </a:r>
          </a:p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</a:pPr>
            <a:endParaRPr lang="en-US" dirty="0" smtClean="0">
              <a:latin typeface="Arial" charset="0"/>
            </a:endParaRPr>
          </a:p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</a:pPr>
            <a:r>
              <a:rPr lang="en-US" dirty="0" smtClean="0">
                <a:latin typeface="Arial" charset="0"/>
              </a:rPr>
              <a:t>Je </a:t>
            </a:r>
            <a:r>
              <a:rPr lang="en-US" dirty="0" err="1" smtClean="0">
                <a:latin typeface="Arial" charset="0"/>
              </a:rPr>
              <a:t>kan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alleen</a:t>
            </a:r>
            <a:r>
              <a:rPr lang="en-US" dirty="0" smtClean="0">
                <a:latin typeface="Arial" charset="0"/>
              </a:rPr>
              <a:t>, met 2 of in </a:t>
            </a:r>
            <a:r>
              <a:rPr lang="en-US" dirty="0" err="1" smtClean="0">
                <a:latin typeface="Arial" charset="0"/>
              </a:rPr>
              <a:t>een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groep</a:t>
            </a:r>
            <a:r>
              <a:rPr lang="en-US" dirty="0" smtClean="0">
                <a:latin typeface="Arial" charset="0"/>
              </a:rPr>
              <a:t> stage </a:t>
            </a:r>
            <a:r>
              <a:rPr lang="en-US" dirty="0" err="1" smtClean="0">
                <a:latin typeface="Arial" charset="0"/>
              </a:rPr>
              <a:t>lopen</a:t>
            </a:r>
            <a:endParaRPr lang="en-US" dirty="0" smtClean="0">
              <a:latin typeface="Arial" charset="0"/>
            </a:endParaRPr>
          </a:p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</a:pPr>
            <a:endParaRPr lang="en-US" dirty="0" smtClean="0">
              <a:latin typeface="Arial" charset="0"/>
            </a:endParaRPr>
          </a:p>
          <a:p>
            <a:pPr marL="568325" indent="-568325">
              <a:lnSpc>
                <a:spcPct val="60000"/>
              </a:lnSpc>
              <a:buClr>
                <a:srgbClr val="97CA3D"/>
              </a:buClr>
              <a:buFont typeface="Wingdings" pitchFamily="2" charset="2"/>
              <a:buChar char="v"/>
            </a:pPr>
            <a:endParaRPr lang="en-US" dirty="0" smtClean="0">
              <a:latin typeface="Arial" charset="0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5094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12687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l-BE" sz="3600" b="1" dirty="0" smtClean="0">
                <a:solidFill>
                  <a:srgbClr val="0055A4"/>
                </a:solidFill>
                <a:latin typeface="Arial" charset="0"/>
              </a:rPr>
              <a:t>2 manieren om een </a:t>
            </a:r>
            <a:r>
              <a:rPr lang="nl-BE" sz="3600" b="1" dirty="0" err="1" smtClean="0">
                <a:solidFill>
                  <a:srgbClr val="0055A4"/>
                </a:solidFill>
                <a:latin typeface="Arial" charset="0"/>
              </a:rPr>
              <a:t>MaS</a:t>
            </a:r>
            <a:r>
              <a:rPr lang="nl-BE" sz="3600" b="1" dirty="0" smtClean="0">
                <a:solidFill>
                  <a:srgbClr val="0055A4"/>
                </a:solidFill>
                <a:latin typeface="Arial" charset="0"/>
              </a:rPr>
              <a:t> te vinden;</a:t>
            </a:r>
            <a:r>
              <a:rPr lang="nl-BE" b="1" dirty="0" smtClean="0">
                <a:solidFill>
                  <a:srgbClr val="0055A4"/>
                </a:solidFill>
                <a:latin typeface="Arial" charset="0"/>
              </a:rPr>
              <a:t/>
            </a:r>
            <a:br>
              <a:rPr lang="nl-BE" b="1" dirty="0" smtClean="0">
                <a:solidFill>
                  <a:srgbClr val="0055A4"/>
                </a:solidFill>
                <a:latin typeface="Arial" charset="0"/>
              </a:rPr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</a:pPr>
            <a:endParaRPr lang="nl-BE" dirty="0" smtClean="0">
              <a:latin typeface="Arial" charset="0"/>
            </a:endParaRPr>
          </a:p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</a:pPr>
            <a:endParaRPr lang="nl-BE" dirty="0">
              <a:latin typeface="Arial" charset="0"/>
            </a:endParaRPr>
          </a:p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</a:pPr>
            <a:r>
              <a:rPr lang="nl-BE" dirty="0" smtClean="0">
                <a:latin typeface="Arial" charset="0"/>
              </a:rPr>
              <a:t>Je zoekt zelf een leuke stageplek (ZS)</a:t>
            </a:r>
          </a:p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</a:pPr>
            <a:endParaRPr lang="nl-BE" dirty="0" smtClean="0">
              <a:latin typeface="Arial" charset="0"/>
            </a:endParaRPr>
          </a:p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</a:pPr>
            <a:r>
              <a:rPr lang="nl-BE" dirty="0" smtClean="0">
                <a:latin typeface="Arial" charset="0"/>
              </a:rPr>
              <a:t>Je zoekt in www.mas4jou.nl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272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98072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55A4"/>
                </a:solidFill>
                <a:latin typeface="Arial" charset="0"/>
              </a:rPr>
              <a:t>Je </a:t>
            </a:r>
            <a:r>
              <a:rPr lang="en-US" b="1" dirty="0" err="1" smtClean="0">
                <a:solidFill>
                  <a:srgbClr val="0055A4"/>
                </a:solidFill>
                <a:latin typeface="Arial" charset="0"/>
              </a:rPr>
              <a:t>kiest</a:t>
            </a:r>
            <a:r>
              <a:rPr lang="en-US" b="1" dirty="0" smtClean="0">
                <a:solidFill>
                  <a:srgbClr val="0055A4"/>
                </a:solidFill>
                <a:latin typeface="Arial" charset="0"/>
              </a:rPr>
              <a:t> </a:t>
            </a:r>
            <a:r>
              <a:rPr lang="en-US" b="1" dirty="0" err="1" smtClean="0">
                <a:solidFill>
                  <a:srgbClr val="0055A4"/>
                </a:solidFill>
                <a:latin typeface="Arial" charset="0"/>
              </a:rPr>
              <a:t>een</a:t>
            </a:r>
            <a:r>
              <a:rPr lang="en-US" b="1" dirty="0" smtClean="0">
                <a:solidFill>
                  <a:srgbClr val="0055A4"/>
                </a:solidFill>
                <a:latin typeface="Arial" charset="0"/>
              </a:rPr>
              <a:t> stage;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55576" y="2204864"/>
            <a:ext cx="8229600" cy="4525963"/>
          </a:xfrm>
        </p:spPr>
        <p:txBody>
          <a:bodyPr/>
          <a:lstStyle/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  <a:defRPr/>
            </a:pPr>
            <a:r>
              <a:rPr lang="en-US" dirty="0" err="1" smtClean="0">
                <a:latin typeface="Arial" charset="0"/>
              </a:rPr>
              <a:t>Ga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naar</a:t>
            </a:r>
            <a:r>
              <a:rPr lang="en-US" dirty="0" smtClean="0">
                <a:latin typeface="Arial" charset="0"/>
              </a:rPr>
              <a:t> www.mas4jou.nl</a:t>
            </a:r>
            <a:endParaRPr lang="en-US" dirty="0">
              <a:latin typeface="Arial" charset="0"/>
            </a:endParaRPr>
          </a:p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  <a:defRPr/>
            </a:pPr>
            <a:r>
              <a:rPr lang="en-US" dirty="0" err="1">
                <a:latin typeface="Arial" charset="0"/>
              </a:rPr>
              <a:t>Inlogcode</a:t>
            </a:r>
            <a:r>
              <a:rPr lang="en-US" dirty="0">
                <a:latin typeface="Arial" charset="0"/>
              </a:rPr>
              <a:t> via school, </a:t>
            </a:r>
            <a:r>
              <a:rPr lang="en-US" dirty="0" err="1">
                <a:latin typeface="Arial" charset="0"/>
              </a:rPr>
              <a:t>daarna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zoeken</a:t>
            </a:r>
            <a:r>
              <a:rPr lang="en-US" dirty="0" smtClean="0">
                <a:latin typeface="Arial" charset="0"/>
              </a:rPr>
              <a:t> en </a:t>
            </a:r>
            <a:r>
              <a:rPr lang="en-US" dirty="0" err="1" smtClean="0">
                <a:latin typeface="Arial" charset="0"/>
              </a:rPr>
              <a:t>kiezen</a:t>
            </a:r>
            <a:endParaRPr lang="en-US" dirty="0">
              <a:latin typeface="Arial" charset="0"/>
            </a:endParaRPr>
          </a:p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  <a:defRPr/>
            </a:pPr>
            <a:r>
              <a:rPr lang="en-US" dirty="0" err="1">
                <a:latin typeface="Arial" charset="0"/>
              </a:rPr>
              <a:t>Stagecoördinator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moet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goed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keuren</a:t>
            </a:r>
            <a:endParaRPr lang="en-US" dirty="0">
              <a:latin typeface="Arial" charset="0"/>
            </a:endParaRPr>
          </a:p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  <a:defRPr/>
            </a:pPr>
            <a:r>
              <a:rPr lang="en-US" dirty="0" err="1">
                <a:latin typeface="Arial" charset="0"/>
              </a:rPr>
              <a:t>Stagebieder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krijgt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automatisch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bericht</a:t>
            </a:r>
            <a:endParaRPr lang="en-US" dirty="0">
              <a:latin typeface="Arial" charset="0"/>
            </a:endParaRPr>
          </a:p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  <a:defRPr/>
            </a:pPr>
            <a:r>
              <a:rPr lang="en-US" dirty="0" err="1">
                <a:latin typeface="Arial" charset="0"/>
              </a:rPr>
              <a:t>Eerste</a:t>
            </a:r>
            <a:r>
              <a:rPr lang="en-US" dirty="0">
                <a:latin typeface="Arial" charset="0"/>
              </a:rPr>
              <a:t> contact </a:t>
            </a:r>
            <a:r>
              <a:rPr lang="en-US" dirty="0" err="1">
                <a:latin typeface="Arial" charset="0"/>
              </a:rPr>
              <a:t>binnen</a:t>
            </a:r>
            <a:r>
              <a:rPr lang="en-US" dirty="0">
                <a:latin typeface="Arial" charset="0"/>
              </a:rPr>
              <a:t> </a:t>
            </a:r>
            <a:r>
              <a:rPr lang="en-US" dirty="0" smtClean="0">
                <a:latin typeface="Arial" charset="0"/>
              </a:rPr>
              <a:t>twee </a:t>
            </a:r>
            <a:r>
              <a:rPr lang="en-US" dirty="0" err="1" smtClean="0">
                <a:latin typeface="Arial" charset="0"/>
              </a:rPr>
              <a:t>weken</a:t>
            </a:r>
            <a:endParaRPr lang="en-US" dirty="0">
              <a:latin typeface="Arial" charset="0"/>
            </a:endParaRPr>
          </a:p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  <a:defRPr/>
            </a:pPr>
            <a:r>
              <a:rPr lang="en-US" dirty="0" err="1">
                <a:latin typeface="Arial" charset="0"/>
              </a:rPr>
              <a:t>Zonder</a:t>
            </a:r>
            <a:r>
              <a:rPr lang="en-US" dirty="0">
                <a:latin typeface="Arial" charset="0"/>
              </a:rPr>
              <a:t> contact, </a:t>
            </a:r>
            <a:r>
              <a:rPr lang="en-US" dirty="0" err="1">
                <a:latin typeface="Arial" charset="0"/>
              </a:rPr>
              <a:t>geen</a:t>
            </a:r>
            <a:r>
              <a:rPr lang="en-US" dirty="0">
                <a:latin typeface="Arial" charset="0"/>
              </a:rPr>
              <a:t> contract!!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1234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929" y="1052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55A4"/>
                </a:solidFill>
                <a:latin typeface="Arial" charset="0"/>
              </a:rPr>
              <a:t>Na het </a:t>
            </a:r>
            <a:r>
              <a:rPr lang="en-US" b="1" dirty="0" err="1" smtClean="0">
                <a:solidFill>
                  <a:srgbClr val="0055A4"/>
                </a:solidFill>
                <a:latin typeface="Arial" charset="0"/>
              </a:rPr>
              <a:t>eerste</a:t>
            </a:r>
            <a:r>
              <a:rPr lang="en-US" b="1" dirty="0" smtClean="0">
                <a:solidFill>
                  <a:srgbClr val="0055A4"/>
                </a:solidFill>
                <a:latin typeface="Arial" charset="0"/>
              </a:rPr>
              <a:t> contact;</a:t>
            </a:r>
            <a:br>
              <a:rPr lang="en-US" b="1" dirty="0" smtClean="0">
                <a:solidFill>
                  <a:srgbClr val="0055A4"/>
                </a:solidFill>
                <a:latin typeface="Arial" charset="0"/>
              </a:rPr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nl-NL" dirty="0" smtClean="0"/>
              <a:t>-  Ondertekening contract binnen twee weken door de stagebieder, ouders.</a:t>
            </a:r>
          </a:p>
          <a:p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Voor dag 15 contract inleveren bij Ellen vd Leest.</a:t>
            </a:r>
          </a:p>
          <a:p>
            <a:pPr>
              <a:buFontTx/>
              <a:buChar char="-"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-   Zo niet, vervalt de stageplaats.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9626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1251" y="134076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55A4"/>
                </a:solidFill>
                <a:latin typeface="Arial" charset="0"/>
              </a:rPr>
              <a:t>Je </a:t>
            </a:r>
            <a:r>
              <a:rPr lang="en-US" b="1" dirty="0" err="1" smtClean="0">
                <a:solidFill>
                  <a:srgbClr val="0055A4"/>
                </a:solidFill>
                <a:latin typeface="Arial" charset="0"/>
              </a:rPr>
              <a:t>gaat</a:t>
            </a:r>
            <a:r>
              <a:rPr lang="en-US" b="1" dirty="0" smtClean="0">
                <a:solidFill>
                  <a:srgbClr val="0055A4"/>
                </a:solidFill>
                <a:latin typeface="Arial" charset="0"/>
              </a:rPr>
              <a:t> </a:t>
            </a:r>
            <a:r>
              <a:rPr lang="en-US" b="1" dirty="0" err="1" smtClean="0">
                <a:solidFill>
                  <a:srgbClr val="0055A4"/>
                </a:solidFill>
                <a:latin typeface="Arial" charset="0"/>
              </a:rPr>
              <a:t>MaS</a:t>
            </a:r>
            <a:r>
              <a:rPr lang="en-US" b="1" dirty="0" smtClean="0">
                <a:solidFill>
                  <a:srgbClr val="0055A4"/>
                </a:solidFill>
                <a:latin typeface="Arial" charset="0"/>
              </a:rPr>
              <a:t> </a:t>
            </a:r>
            <a:r>
              <a:rPr lang="en-US" b="1" dirty="0" err="1" smtClean="0">
                <a:solidFill>
                  <a:srgbClr val="0055A4"/>
                </a:solidFill>
                <a:latin typeface="Arial" charset="0"/>
              </a:rPr>
              <a:t>lopen</a:t>
            </a:r>
            <a:r>
              <a:rPr lang="en-US" b="1" dirty="0" smtClean="0">
                <a:solidFill>
                  <a:srgbClr val="0055A4"/>
                </a:solidFill>
                <a:latin typeface="Arial" charset="0"/>
              </a:rPr>
              <a:t>;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1251" y="2171700"/>
            <a:ext cx="8229600" cy="4525963"/>
          </a:xfrm>
        </p:spPr>
        <p:txBody>
          <a:bodyPr/>
          <a:lstStyle/>
          <a:p>
            <a:pPr marL="568325" indent="-568325">
              <a:buNone/>
            </a:pPr>
            <a:endParaRPr lang="nl-NL" dirty="0" smtClean="0"/>
          </a:p>
          <a:p>
            <a:pPr marL="568325" indent="-568325">
              <a:buNone/>
            </a:pPr>
            <a:r>
              <a:rPr lang="nl-NL" dirty="0" smtClean="0"/>
              <a:t>-Samen met begeleider evalueren op het eind  </a:t>
            </a:r>
          </a:p>
          <a:p>
            <a:pPr marL="568325" indent="-568325">
              <a:buNone/>
            </a:pPr>
            <a:r>
              <a:rPr lang="nl-NL" dirty="0" smtClean="0"/>
              <a:t>-Oké, ondertekenen </a:t>
            </a:r>
            <a:r>
              <a:rPr lang="nl-NL" b="1" dirty="0" err="1" smtClean="0"/>
              <a:t>MaS</a:t>
            </a:r>
            <a:r>
              <a:rPr lang="nl-NL" b="1" dirty="0" smtClean="0"/>
              <a:t> Voldaan formulier</a:t>
            </a:r>
            <a:r>
              <a:rPr lang="nl-NL" dirty="0" smtClean="0"/>
              <a:t>.</a:t>
            </a:r>
          </a:p>
          <a:p>
            <a:pPr marL="568325" indent="-568325">
              <a:buNone/>
            </a:pPr>
            <a:r>
              <a:rPr lang="nl-NL" dirty="0" smtClean="0"/>
              <a:t>-Formulieren vind je in het logboek en/of is te downloaden van MaS4jou. </a:t>
            </a:r>
          </a:p>
          <a:p>
            <a:pPr marL="568325" indent="-568325">
              <a:buNone/>
            </a:pPr>
            <a:r>
              <a:rPr lang="nl-NL" dirty="0" smtClean="0"/>
              <a:t>-Je levert het </a:t>
            </a:r>
            <a:r>
              <a:rPr lang="nl-NL" dirty="0" err="1" smtClean="0"/>
              <a:t>MaS</a:t>
            </a:r>
            <a:r>
              <a:rPr lang="nl-NL" dirty="0" smtClean="0"/>
              <a:t> voldaan formulier in bij de coördinator maatschappelijke stage.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092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43608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rgbClr val="0055A4"/>
                </a:solidFill>
                <a:latin typeface="Arial" charset="0"/>
              </a:rPr>
              <a:t>Zelf</a:t>
            </a:r>
            <a:r>
              <a:rPr lang="en-US" b="1" dirty="0" smtClean="0">
                <a:solidFill>
                  <a:srgbClr val="0055A4"/>
                </a:solidFill>
                <a:latin typeface="Arial" charset="0"/>
              </a:rPr>
              <a:t> </a:t>
            </a:r>
            <a:r>
              <a:rPr lang="en-US" b="1" dirty="0" err="1" smtClean="0">
                <a:solidFill>
                  <a:srgbClr val="0055A4"/>
                </a:solidFill>
                <a:latin typeface="Arial" charset="0"/>
              </a:rPr>
              <a:t>gevonden</a:t>
            </a:r>
            <a:r>
              <a:rPr lang="en-US" b="1" dirty="0" smtClean="0">
                <a:solidFill>
                  <a:srgbClr val="0055A4"/>
                </a:solidFill>
                <a:latin typeface="Arial" charset="0"/>
              </a:rPr>
              <a:t> stages (ZS); </a:t>
            </a:r>
            <a:r>
              <a:rPr lang="nl-BE" b="1" baseline="30000" dirty="0" smtClean="0">
                <a:solidFill>
                  <a:srgbClr val="0055A4"/>
                </a:solidFill>
                <a:latin typeface="Arial" charset="0"/>
              </a:rPr>
              <a:t/>
            </a:r>
            <a:br>
              <a:rPr lang="nl-BE" b="1" baseline="30000" dirty="0" smtClean="0">
                <a:solidFill>
                  <a:srgbClr val="0055A4"/>
                </a:solidFill>
                <a:latin typeface="Arial" charset="0"/>
              </a:rPr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2332037"/>
            <a:ext cx="8229600" cy="4525963"/>
          </a:xfrm>
        </p:spPr>
        <p:txBody>
          <a:bodyPr/>
          <a:lstStyle/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</a:pPr>
            <a:endParaRPr lang="en-US" dirty="0" smtClean="0">
              <a:latin typeface="Arial" charset="0"/>
            </a:endParaRPr>
          </a:p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</a:pPr>
            <a:r>
              <a:rPr lang="en-US" dirty="0" smtClean="0">
                <a:latin typeface="Arial" charset="0"/>
              </a:rPr>
              <a:t>Je mag </a:t>
            </a:r>
            <a:r>
              <a:rPr lang="en-US" dirty="0" err="1" smtClean="0">
                <a:latin typeface="Arial" charset="0"/>
              </a:rPr>
              <a:t>eigen</a:t>
            </a:r>
            <a:r>
              <a:rPr lang="en-US" dirty="0" smtClean="0">
                <a:latin typeface="Arial" charset="0"/>
              </a:rPr>
              <a:t> stage </a:t>
            </a:r>
            <a:r>
              <a:rPr lang="en-US" dirty="0" err="1" smtClean="0">
                <a:latin typeface="Arial" charset="0"/>
              </a:rPr>
              <a:t>zoeken</a:t>
            </a:r>
            <a:r>
              <a:rPr lang="en-US" dirty="0" smtClean="0">
                <a:latin typeface="Arial" charset="0"/>
              </a:rPr>
              <a:t>/</a:t>
            </a:r>
            <a:r>
              <a:rPr lang="en-US" dirty="0" err="1" smtClean="0">
                <a:latin typeface="Arial" charset="0"/>
              </a:rPr>
              <a:t>bedenken</a:t>
            </a:r>
            <a:endParaRPr lang="en-US" dirty="0" smtClean="0">
              <a:latin typeface="Arial" charset="0"/>
            </a:endParaRPr>
          </a:p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</a:pPr>
            <a:r>
              <a:rPr lang="en-US" dirty="0" err="1" smtClean="0">
                <a:latin typeface="Arial" charset="0"/>
              </a:rPr>
              <a:t>Staat</a:t>
            </a:r>
            <a:r>
              <a:rPr lang="en-US" dirty="0" smtClean="0">
                <a:latin typeface="Arial" charset="0"/>
              </a:rPr>
              <a:t> de ZS al in MaS4jou?</a:t>
            </a:r>
          </a:p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</a:pPr>
            <a:r>
              <a:rPr lang="en-US" dirty="0" err="1" smtClean="0">
                <a:latin typeface="Arial" charset="0"/>
              </a:rPr>
              <a:t>Ja</a:t>
            </a:r>
            <a:r>
              <a:rPr lang="en-US" dirty="0" smtClean="0">
                <a:latin typeface="Arial" charset="0"/>
              </a:rPr>
              <a:t>, </a:t>
            </a:r>
            <a:r>
              <a:rPr lang="en-US" dirty="0" err="1" smtClean="0">
                <a:latin typeface="Arial" charset="0"/>
              </a:rPr>
              <a:t>dan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verplicht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uit</a:t>
            </a:r>
            <a:r>
              <a:rPr lang="en-US" dirty="0" smtClean="0">
                <a:latin typeface="Arial" charset="0"/>
              </a:rPr>
              <a:t> MaS4jou </a:t>
            </a:r>
            <a:r>
              <a:rPr lang="en-US" dirty="0" err="1" smtClean="0">
                <a:latin typeface="Arial" charset="0"/>
              </a:rPr>
              <a:t>kiezen</a:t>
            </a:r>
            <a:r>
              <a:rPr lang="en-US" dirty="0" smtClean="0">
                <a:latin typeface="Arial" charset="0"/>
              </a:rPr>
              <a:t> </a:t>
            </a:r>
          </a:p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</a:pPr>
            <a:r>
              <a:rPr lang="en-US" dirty="0" smtClean="0">
                <a:latin typeface="Arial" charset="0"/>
              </a:rPr>
              <a:t>Nee, </a:t>
            </a:r>
            <a:r>
              <a:rPr lang="en-US" dirty="0" err="1" smtClean="0">
                <a:latin typeface="Arial" charset="0"/>
              </a:rPr>
              <a:t>stagecoördinator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laten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keuren</a:t>
            </a:r>
            <a:endParaRPr lang="en-US" dirty="0" smtClean="0">
              <a:latin typeface="Arial" charset="0"/>
            </a:endParaRPr>
          </a:p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</a:pPr>
            <a:r>
              <a:rPr lang="en-US" dirty="0" smtClean="0">
                <a:latin typeface="Arial" charset="0"/>
              </a:rPr>
              <a:t>Je </a:t>
            </a:r>
            <a:r>
              <a:rPr lang="en-US" dirty="0" err="1" smtClean="0">
                <a:latin typeface="Arial" charset="0"/>
              </a:rPr>
              <a:t>voert</a:t>
            </a:r>
            <a:r>
              <a:rPr lang="en-US" dirty="0" smtClean="0">
                <a:latin typeface="Arial" charset="0"/>
              </a:rPr>
              <a:t> je stage </a:t>
            </a:r>
            <a:r>
              <a:rPr lang="en-US" dirty="0" err="1" smtClean="0">
                <a:latin typeface="Arial" charset="0"/>
              </a:rPr>
              <a:t>altijd</a:t>
            </a:r>
            <a:r>
              <a:rPr lang="en-US" dirty="0" smtClean="0">
                <a:latin typeface="Arial" charset="0"/>
              </a:rPr>
              <a:t> in </a:t>
            </a:r>
            <a:r>
              <a:rPr lang="en-US" dirty="0" err="1" smtClean="0">
                <a:latin typeface="Arial" charset="0"/>
              </a:rPr>
              <a:t>bij</a:t>
            </a:r>
            <a:r>
              <a:rPr lang="en-US" dirty="0" smtClean="0">
                <a:latin typeface="Arial" charset="0"/>
              </a:rPr>
              <a:t> MaS4jou.nl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5649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23459" y="1124744"/>
            <a:ext cx="8229600" cy="1143000"/>
          </a:xfrm>
        </p:spPr>
        <p:txBody>
          <a:bodyPr/>
          <a:lstStyle/>
          <a:p>
            <a:r>
              <a:rPr lang="nl-NL" dirty="0" smtClean="0"/>
              <a:t>Invoeren zelf gevonden stage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4525963"/>
          </a:xfrm>
        </p:spPr>
        <p:txBody>
          <a:bodyPr/>
          <a:lstStyle/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  <a:defRPr/>
            </a:pPr>
            <a:r>
              <a:rPr lang="en-US" dirty="0" err="1">
                <a:latin typeface="Arial" charset="0"/>
              </a:rPr>
              <a:t>Ga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naar</a:t>
            </a:r>
            <a:r>
              <a:rPr lang="en-US" dirty="0">
                <a:latin typeface="Arial" charset="0"/>
              </a:rPr>
              <a:t> www.mas4jou.nl</a:t>
            </a:r>
          </a:p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  <a:defRPr/>
            </a:pPr>
            <a:r>
              <a:rPr lang="en-US" dirty="0" err="1">
                <a:latin typeface="Arial" charset="0"/>
              </a:rPr>
              <a:t>Inlogcode</a:t>
            </a:r>
            <a:r>
              <a:rPr lang="en-US" dirty="0">
                <a:latin typeface="Arial" charset="0"/>
              </a:rPr>
              <a:t> via school, </a:t>
            </a:r>
            <a:r>
              <a:rPr lang="en-US" dirty="0" err="1">
                <a:latin typeface="Arial" charset="0"/>
              </a:rPr>
              <a:t>daarna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invoeren</a:t>
            </a:r>
            <a:endParaRPr lang="en-US" dirty="0">
              <a:latin typeface="Arial" charset="0"/>
            </a:endParaRPr>
          </a:p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  <a:defRPr/>
            </a:pPr>
            <a:r>
              <a:rPr lang="en-US" dirty="0" err="1">
                <a:latin typeface="Arial" charset="0"/>
              </a:rPr>
              <a:t>Stagecoördinator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moet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goed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keuren</a:t>
            </a:r>
            <a:endParaRPr lang="en-US" dirty="0">
              <a:latin typeface="Arial" charset="0"/>
            </a:endParaRPr>
          </a:p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  <a:defRPr/>
            </a:pPr>
            <a:r>
              <a:rPr lang="en-US" dirty="0" err="1">
                <a:latin typeface="Arial" charset="0"/>
              </a:rPr>
              <a:t>Stagebieder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krijgt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automatisch</a:t>
            </a:r>
            <a:r>
              <a:rPr lang="en-US" dirty="0">
                <a:latin typeface="Arial" charset="0"/>
              </a:rPr>
              <a:t> </a:t>
            </a:r>
            <a:r>
              <a:rPr lang="en-US" dirty="0" err="1">
                <a:latin typeface="Arial" charset="0"/>
              </a:rPr>
              <a:t>bericht</a:t>
            </a:r>
            <a:endParaRPr lang="en-US" dirty="0">
              <a:latin typeface="Arial" charset="0"/>
            </a:endParaRPr>
          </a:p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  <a:defRPr/>
            </a:pPr>
            <a:r>
              <a:rPr lang="en-US" dirty="0" err="1">
                <a:latin typeface="Arial" charset="0"/>
              </a:rPr>
              <a:t>Eerste</a:t>
            </a:r>
            <a:r>
              <a:rPr lang="en-US" dirty="0">
                <a:latin typeface="Arial" charset="0"/>
              </a:rPr>
              <a:t> contact </a:t>
            </a:r>
            <a:r>
              <a:rPr lang="en-US" dirty="0" err="1">
                <a:latin typeface="Arial" charset="0"/>
              </a:rPr>
              <a:t>binnen</a:t>
            </a:r>
            <a:r>
              <a:rPr lang="en-US" dirty="0">
                <a:latin typeface="Arial" charset="0"/>
              </a:rPr>
              <a:t> twee </a:t>
            </a:r>
            <a:r>
              <a:rPr lang="en-US" dirty="0" err="1">
                <a:latin typeface="Arial" charset="0"/>
              </a:rPr>
              <a:t>weken</a:t>
            </a:r>
            <a:endParaRPr lang="en-US" dirty="0">
              <a:latin typeface="Arial" charset="0"/>
            </a:endParaRPr>
          </a:p>
          <a:p>
            <a:pPr marL="568325" indent="-568325">
              <a:buClr>
                <a:srgbClr val="97CA3D"/>
              </a:buClr>
              <a:buFont typeface="Wingdings" pitchFamily="2" charset="2"/>
              <a:buChar char="v"/>
              <a:defRPr/>
            </a:pPr>
            <a:r>
              <a:rPr lang="en-US" dirty="0" err="1">
                <a:latin typeface="Arial" charset="0"/>
              </a:rPr>
              <a:t>Zonder</a:t>
            </a:r>
            <a:r>
              <a:rPr lang="en-US" dirty="0">
                <a:latin typeface="Arial" charset="0"/>
              </a:rPr>
              <a:t> contact, </a:t>
            </a:r>
            <a:r>
              <a:rPr lang="en-US" dirty="0" err="1">
                <a:latin typeface="Arial" charset="0"/>
              </a:rPr>
              <a:t>geen</a:t>
            </a:r>
            <a:r>
              <a:rPr lang="en-US" dirty="0">
                <a:latin typeface="Arial" charset="0"/>
              </a:rPr>
              <a:t> contract!!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5944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367</Words>
  <Application>Microsoft Office PowerPoint</Application>
  <PresentationFormat>Diavoorstelling (4:3)</PresentationFormat>
  <Paragraphs>83</Paragraphs>
  <Slides>14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Office-thema</vt:lpstr>
      <vt:lpstr>Gastles: Maatschappelijke stage</vt:lpstr>
      <vt:lpstr>Doel ‘maatschappelijke stage’</vt:lpstr>
      <vt:lpstr>Praktische Invulling MaS: </vt:lpstr>
      <vt:lpstr>2 manieren om een MaS te vinden; </vt:lpstr>
      <vt:lpstr>Je kiest een stage;</vt:lpstr>
      <vt:lpstr>Na het eerste contact; </vt:lpstr>
      <vt:lpstr>Je gaat MaS lopen;</vt:lpstr>
      <vt:lpstr>Zelf gevonden stages (ZS);  </vt:lpstr>
      <vt:lpstr>Invoeren zelf gevonden stage</vt:lpstr>
      <vt:lpstr> Voorbereiding leerling op school; </vt:lpstr>
      <vt:lpstr>Nazorg en beloning</vt:lpstr>
      <vt:lpstr>MEER INFORMATIE OVER MaS </vt:lpstr>
      <vt:lpstr>Stagemarkt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ac1</dc:creator>
  <cp:lastModifiedBy>Beheerder</cp:lastModifiedBy>
  <cp:revision>79</cp:revision>
  <cp:lastPrinted>2014-09-19T13:04:08Z</cp:lastPrinted>
  <dcterms:created xsi:type="dcterms:W3CDTF">2013-11-13T15:36:33Z</dcterms:created>
  <dcterms:modified xsi:type="dcterms:W3CDTF">2014-09-22T18:05:36Z</dcterms:modified>
</cp:coreProperties>
</file>